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96" r:id="rId2"/>
    <p:sldId id="269" r:id="rId3"/>
    <p:sldId id="270" r:id="rId4"/>
    <p:sldId id="271" r:id="rId5"/>
    <p:sldId id="272" r:id="rId6"/>
    <p:sldId id="289" r:id="rId7"/>
    <p:sldId id="290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7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4" r:id="rId38"/>
    <p:sldId id="305" r:id="rId39"/>
    <p:sldId id="306" r:id="rId40"/>
    <p:sldId id="307" r:id="rId41"/>
    <p:sldId id="30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0"/>
    <p:restoredTop sz="94719"/>
  </p:normalViewPr>
  <p:slideViewPr>
    <p:cSldViewPr snapToGrid="0" snapToObjects="1">
      <p:cViewPr varScale="1">
        <p:scale>
          <a:sx n="76" d="100"/>
          <a:sy n="76" d="100"/>
        </p:scale>
        <p:origin x="169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twitter.com/EngineeringSpa" TargetMode="External"/><Relationship Id="rId18" Type="http://schemas.openxmlformats.org/officeDocument/2006/relationships/hyperlink" Target="https://www.linkedin.com/company/engineering-group/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hyperlink" Target="http://www.eng.it/" TargetMode="External"/><Relationship Id="rId17" Type="http://schemas.openxmlformats.org/officeDocument/2006/relationships/image" Target="../media/image2.svg"/><Relationship Id="rId2" Type="http://schemas.openxmlformats.org/officeDocument/2006/relationships/image" Target="../media/image5.png"/><Relationship Id="rId1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hyperlink" Target="https://www.instagram.com/lifeatengineerin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hyperlink" Target="https://it-it.facebook.com/gruppo.engineering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96D51A1F-D87C-CE4E-A101-D2F54F2F1009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10729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C9D372B-3279-A144-B086-F281C7C5118C}"/>
              </a:ext>
            </a:extLst>
          </p:cNvPr>
          <p:cNvSpPr/>
          <p:nvPr userDrawn="1"/>
        </p:nvSpPr>
        <p:spPr>
          <a:xfrm>
            <a:off x="1" y="234002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C6E0E52-950D-824E-BBDB-0BE72099E0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90B89345-4496-A243-8A88-C268321B51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>
              <a:buFont typeface="Arial" panose="020B0604020202020204" pitchFamily="34" charset="0"/>
            </a:pPr>
            <a:r>
              <a:rPr lang="it-IT"/>
              <a:t>Livello / Sottolivello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7B8992B-C5AF-399C-DD75-F22EA656D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9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ight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>
            <a:extLst>
              <a:ext uri="{FF2B5EF4-FFF2-40B4-BE49-F238E27FC236}">
                <a16:creationId xmlns:a16="http://schemas.microsoft.com/office/drawing/2014/main" id="{257A4FFA-1C64-A04B-AC73-437429E773EB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02466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96B2E1E-4E0A-A148-8DAD-1AAF79247ED7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3E208C7-8458-B343-B496-961B260ED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58F4A55D-927E-8C41-BAC2-B37AF5AB6A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573151E2-C1B6-564D-908F-2A092604AF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5CF63A-676F-2346-A81E-BD34E5D37F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905CFF82-F982-5943-797C-73B9919B4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0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C032FD75-D5EB-6E4C-8945-84CFEA7EE73A}"/>
              </a:ext>
            </a:extLst>
          </p:cNvPr>
          <p:cNvSpPr/>
          <p:nvPr userDrawn="1"/>
        </p:nvSpPr>
        <p:spPr>
          <a:xfrm>
            <a:off x="-1" y="1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2CBE3F3-F375-8C40-8A86-A3598E969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B8691-76B4-F044-9E07-D56871571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412A7C2-60A7-C147-9EE9-89EA3D457A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sezione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43DEB81A-8485-FB4D-914B-2DF75789D0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2706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40000"/>
              </a:lnSpc>
              <a:buFont typeface="+mj-lt"/>
              <a:buNone/>
              <a:defRPr sz="1050" b="1" i="0">
                <a:solidFill>
                  <a:schemeClr val="bg1">
                    <a:alpha val="67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Indice</a:t>
            </a:r>
            <a:r>
              <a:rPr lang="en-US"/>
              <a:t> del </a:t>
            </a:r>
            <a:r>
              <a:rPr lang="en-US" err="1"/>
              <a:t>documento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7F4F0D-99A5-4047-A4CF-7FC97403CA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D5FA96A1-C6AA-7646-A023-27F0AFC251A2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4505329-2035-9C4F-9263-399FF469841B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520651EF-CA45-5346-A46C-59F1A4063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865A37-7DFD-8FBC-1881-CBA7A7558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0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 + tes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2839E22-D2DC-9F42-B2AC-2074EB834E89}"/>
              </a:ext>
            </a:extLst>
          </p:cNvPr>
          <p:cNvSpPr/>
          <p:nvPr userDrawn="1"/>
        </p:nvSpPr>
        <p:spPr>
          <a:xfrm>
            <a:off x="-1" y="0"/>
            <a:ext cx="9150352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685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372539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637C9B6-2B1B-EE46-B588-9B71EB240A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194EA207-9387-7141-B234-DDA5C9806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DF155B-E469-9843-B56D-954CFAAC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C9BB3BEF-4A43-2A45-9BE4-3CE526BC1F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61912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3E3524-2093-B245-B9F5-5E162DB36E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802027-8D3B-9B41-B090-229F0D1B11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78FA0A73-35AF-F640-9882-AD69FCF68A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973A091-151E-654E-9324-363466D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AE447E9-941B-4012-BF7F-A39587A3D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700ECD7-D17D-5418-CF95-2B84D7998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54" y="4647861"/>
            <a:ext cx="135000" cy="180000"/>
          </a:xfrm>
          <a:prstGeom prst="rect">
            <a:avLst/>
          </a:prstGeom>
        </p:spPr>
      </p:pic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7C9BA4DD-7FC6-1B41-B63C-529B9B4CD6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1D136D0A-337C-8446-9C9F-56582EF261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93" y="2679273"/>
            <a:ext cx="436292" cy="581025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75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Immagine</a:t>
            </a:r>
            <a:endParaRPr lang="it-IT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97593291-DD95-0148-B738-B4485B43B6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7909" y="2491361"/>
            <a:ext cx="2151316" cy="473139"/>
          </a:xfrm>
          <a:prstGeom prst="rect">
            <a:avLst/>
          </a:prstGeom>
        </p:spPr>
        <p:txBody>
          <a:bodyPr tIns="0" rIns="0" bIns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844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Relatore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318455C1-916D-894E-B0B6-255C2D976A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7909" y="2937066"/>
            <a:ext cx="2151316" cy="491934"/>
          </a:xfrm>
          <a:prstGeom prst="rect">
            <a:avLst/>
          </a:prstGeom>
        </p:spPr>
        <p:txBody>
          <a:bodyPr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73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err="1"/>
              <a:t>Jobtitle</a:t>
            </a:r>
            <a:endParaRPr lang="it-IT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DF3386B2-CC7B-294D-86EC-A494A1755671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BA645330-260B-7E40-8596-998C1AFABC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924852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Grazie</a:t>
            </a:r>
            <a:r>
              <a:rPr lang="en-US"/>
              <a:t> per </a:t>
            </a:r>
            <a:r>
              <a:rPr lang="en-US" err="1"/>
              <a:t>l'attenzione</a:t>
            </a:r>
            <a:endParaRPr lang="it-IT"/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2B3843B3-FF05-F347-86AA-0EE1B97D8A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04" y="4360111"/>
            <a:ext cx="92860" cy="123825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A5849E01-9AB7-7644-BBD1-0E793B73AC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761" y="4070550"/>
            <a:ext cx="100003" cy="133350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5FA70B4A-3E36-7C49-8EBD-25A491D2F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817" y="4964901"/>
            <a:ext cx="122393" cy="163206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7D703905-D315-7E4F-A5DD-86F1BFE5087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516" y="5321364"/>
            <a:ext cx="111750" cy="14901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14666E5-5FD0-054D-A585-960D96672347}"/>
              </a:ext>
            </a:extLst>
          </p:cNvPr>
          <p:cNvSpPr txBox="1"/>
          <p:nvPr userDrawn="1"/>
        </p:nvSpPr>
        <p:spPr>
          <a:xfrm>
            <a:off x="1087909" y="3987318"/>
            <a:ext cx="1829648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www.eng.it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 Group</a:t>
            </a:r>
          </a:p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EngineeringSpa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gruppo.engineering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LifeAtEngineering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ttangolo 30">
            <a:hlinkClick r:id="rId12"/>
            <a:extLst>
              <a:ext uri="{FF2B5EF4-FFF2-40B4-BE49-F238E27FC236}">
                <a16:creationId xmlns:a16="http://schemas.microsoft.com/office/drawing/2014/main" id="{BE3BA8CB-E2BD-B446-B7D1-1F58B46EDFC1}"/>
              </a:ext>
            </a:extLst>
          </p:cNvPr>
          <p:cNvSpPr/>
          <p:nvPr userDrawn="1"/>
        </p:nvSpPr>
        <p:spPr>
          <a:xfrm>
            <a:off x="720978" y="3975316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4" name="Rettangolo 33">
            <a:hlinkClick r:id="rId13"/>
            <a:extLst>
              <a:ext uri="{FF2B5EF4-FFF2-40B4-BE49-F238E27FC236}">
                <a16:creationId xmlns:a16="http://schemas.microsoft.com/office/drawing/2014/main" id="{04DA7106-25EB-AE40-8226-6B11C73FAC1A}"/>
              </a:ext>
            </a:extLst>
          </p:cNvPr>
          <p:cNvSpPr/>
          <p:nvPr userDrawn="1"/>
        </p:nvSpPr>
        <p:spPr>
          <a:xfrm>
            <a:off x="720978" y="4602997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34">
            <a:hlinkClick r:id="rId14"/>
            <a:extLst>
              <a:ext uri="{FF2B5EF4-FFF2-40B4-BE49-F238E27FC236}">
                <a16:creationId xmlns:a16="http://schemas.microsoft.com/office/drawing/2014/main" id="{5F078BA5-0CC7-C947-AECD-C248A4C005A2}"/>
              </a:ext>
            </a:extLst>
          </p:cNvPr>
          <p:cNvSpPr/>
          <p:nvPr userDrawn="1"/>
        </p:nvSpPr>
        <p:spPr>
          <a:xfrm>
            <a:off x="720978" y="4920712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Rettangolo 35">
            <a:hlinkClick r:id="rId15"/>
            <a:extLst>
              <a:ext uri="{FF2B5EF4-FFF2-40B4-BE49-F238E27FC236}">
                <a16:creationId xmlns:a16="http://schemas.microsoft.com/office/drawing/2014/main" id="{74865147-7B1D-824C-ACC3-4150A46FD1AD}"/>
              </a:ext>
            </a:extLst>
          </p:cNvPr>
          <p:cNvSpPr/>
          <p:nvPr userDrawn="1"/>
        </p:nvSpPr>
        <p:spPr>
          <a:xfrm>
            <a:off x="720978" y="5230679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7" name="Segnaposto testo 8">
            <a:extLst>
              <a:ext uri="{FF2B5EF4-FFF2-40B4-BE49-F238E27FC236}">
                <a16:creationId xmlns:a16="http://schemas.microsoft.com/office/drawing/2014/main" id="{69F36510-43C2-D74C-964C-A4946DB17E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/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F50C913-27C7-0B05-1A5F-494EF542B43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  <p:sp>
        <p:nvSpPr>
          <p:cNvPr id="33" name="Rettangolo 32">
            <a:hlinkClick r:id="rId18"/>
            <a:extLst>
              <a:ext uri="{FF2B5EF4-FFF2-40B4-BE49-F238E27FC236}">
                <a16:creationId xmlns:a16="http://schemas.microsoft.com/office/drawing/2014/main" id="{AFE1189F-D095-B54D-85B5-AEE043DCFAAC}"/>
              </a:ext>
            </a:extLst>
          </p:cNvPr>
          <p:cNvSpPr/>
          <p:nvPr userDrawn="1"/>
        </p:nvSpPr>
        <p:spPr>
          <a:xfrm>
            <a:off x="720978" y="4293031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246083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8100000" cy="251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Elementi del layout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EFFA96-9643-FD4F-9157-4D2F64323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6181" y="234000"/>
            <a:ext cx="272059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88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 sz="788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15EC386-0AD6-D242-9832-2D74E543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6928" y="234000"/>
            <a:ext cx="3872736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88" b="0" i="0" spc="0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1E9F3D-C10F-7649-9E16-D18BE13A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5" y="1322785"/>
            <a:ext cx="8093679" cy="45769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marL="214313" lvl="0" indent="-214313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-"/>
            </a:pPr>
            <a:r>
              <a:rPr lang="it-IT"/>
              <a:t>Secondo livello</a:t>
            </a:r>
          </a:p>
          <a:p>
            <a:pPr marL="486000" lvl="1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·"/>
            </a:pPr>
            <a:r>
              <a:rPr lang="it-IT"/>
              <a:t>Terzo livello</a:t>
            </a:r>
          </a:p>
          <a:p>
            <a:pPr marL="783000" lvl="2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/>
              <a:t>Quarto livello</a:t>
            </a:r>
          </a:p>
          <a:p>
            <a:pPr marL="1080000" lvl="3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Font di sistema regolare"/>
              <a:buChar char="○"/>
            </a:pPr>
            <a:r>
              <a:rPr lang="it-IT"/>
              <a:t>Quinto livello</a:t>
            </a:r>
          </a:p>
          <a:p>
            <a:pPr marL="1404000" lvl="4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.Lucida Grande UI Regular"/>
              <a:buChar char="▫"/>
            </a:pPr>
            <a:r>
              <a:rPr lang="it-IT"/>
              <a:t>Sesto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E8470CF-06FB-6E4B-87AA-CFFB5642A62E}"/>
              </a:ext>
            </a:extLst>
          </p:cNvPr>
          <p:cNvSpPr/>
          <p:nvPr userDrawn="1"/>
        </p:nvSpPr>
        <p:spPr>
          <a:xfrm>
            <a:off x="-1" y="234000"/>
            <a:ext cx="189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8071917" y="6517779"/>
            <a:ext cx="428002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it-IT" sz="525" b="0" spc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Symbol"/>
              </a:rPr>
              <a:t> </a:t>
            </a:r>
            <a:r>
              <a:rPr lang="it-IT" sz="525" b="0" spc="0" baseline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endParaRPr lang="it-IT" sz="525" b="0" spc="0">
              <a:solidFill>
                <a:schemeClr val="tx1">
                  <a:alpha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8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685686" rtl="0" eaLnBrk="1" latinLnBrk="0" hangingPunct="1">
        <a:lnSpc>
          <a:spcPct val="100000"/>
        </a:lnSpc>
        <a:spcBef>
          <a:spcPct val="0"/>
        </a:spcBef>
        <a:buNone/>
        <a:defRPr sz="1500" b="1" i="0" kern="1200" spc="-38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None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14313" indent="-214313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Char char="·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6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83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Font di sistema regolare"/>
        <a:buChar char="○"/>
        <a:defRPr lang="it-IT" sz="1050" b="0" i="0" kern="1200" spc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80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.Lucida Grande UI Regular"/>
        <a:buChar char="▫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404000" indent="-228594" algn="l" defTabSz="914378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Font typeface="Wingdings" panose="05000000000000000000" pitchFamily="2" charset="2"/>
        <a:buChar char="§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6pPr>
      <a:lvl7pPr marL="2228480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21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63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6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28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1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14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57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39">
          <p15:clr>
            <a:srgbClr val="F26B43"/>
          </p15:clr>
        </p15:guide>
        <p15:guide id="4" pos="7241">
          <p15:clr>
            <a:srgbClr val="F26B43"/>
          </p15:clr>
        </p15:guide>
        <p15:guide id="5" orient="horz" pos="833">
          <p15:clr>
            <a:srgbClr val="F26B43"/>
          </p15:clr>
        </p15:guide>
        <p15:guide id="6" orient="horz" pos="3946">
          <p15:clr>
            <a:srgbClr val="F26B43"/>
          </p15:clr>
        </p15:guide>
        <p15:guide id="7" pos="166">
          <p15:clr>
            <a:srgbClr val="F26B43"/>
          </p15:clr>
        </p15:guide>
        <p15:guide id="8" pos="7514">
          <p15:clr>
            <a:srgbClr val="F26B43"/>
          </p15:clr>
        </p15:guide>
        <p15:guide id="14" orient="horz" pos="425">
          <p15:clr>
            <a:srgbClr val="F26B43"/>
          </p15:clr>
        </p15:guide>
        <p15:guide id="15" orient="horz" pos="4156">
          <p15:clr>
            <a:srgbClr val="F26B43"/>
          </p15:clr>
        </p15:guide>
        <p15:guide id="16" orient="horz" pos="3725">
          <p15:clr>
            <a:srgbClr val="F26B43"/>
          </p15:clr>
        </p15:guide>
        <p15:guide id="17" orient="horz" pos="289">
          <p15:clr>
            <a:srgbClr val="F26B43"/>
          </p15:clr>
        </p15:guide>
        <p15:guide id="18" orient="horz" pos="595">
          <p15:clr>
            <a:srgbClr val="F26B43"/>
          </p15:clr>
        </p15:guide>
        <p15:guide id="22" pos="3959">
          <p15:clr>
            <a:srgbClr val="F26B43"/>
          </p15:clr>
        </p15:guide>
        <p15:guide id="23" pos="3721">
          <p15:clr>
            <a:srgbClr val="F26B43"/>
          </p15:clr>
        </p15:guide>
        <p15:guide id="24" orient="horz" pos="204">
          <p15:clr>
            <a:srgbClr val="F26B43"/>
          </p15:clr>
        </p15:guide>
        <p15:guide id="25" pos="4299">
          <p15:clr>
            <a:srgbClr val="F26B43"/>
          </p15:clr>
        </p15:guide>
        <p15:guide id="26" pos="4537">
          <p15:clr>
            <a:srgbClr val="F26B43"/>
          </p15:clr>
        </p15:guide>
        <p15:guide id="27" pos="4895">
          <p15:clr>
            <a:srgbClr val="F26B43"/>
          </p15:clr>
        </p15:guide>
        <p15:guide id="28" pos="5115">
          <p15:clr>
            <a:srgbClr val="F26B43"/>
          </p15:clr>
        </p15:guide>
        <p15:guide id="29" pos="5473">
          <p15:clr>
            <a:srgbClr val="F26B43"/>
          </p15:clr>
        </p15:guide>
        <p15:guide id="30" pos="5711">
          <p15:clr>
            <a:srgbClr val="F26B43"/>
          </p15:clr>
        </p15:guide>
        <p15:guide id="31" pos="6051">
          <p15:clr>
            <a:srgbClr val="F26B43"/>
          </p15:clr>
        </p15:guide>
        <p15:guide id="32" pos="6289">
          <p15:clr>
            <a:srgbClr val="F26B43"/>
          </p15:clr>
        </p15:guide>
        <p15:guide id="33" pos="6647">
          <p15:clr>
            <a:srgbClr val="F26B43"/>
          </p15:clr>
        </p15:guide>
        <p15:guide id="34" pos="6867">
          <p15:clr>
            <a:srgbClr val="F26B43"/>
          </p15:clr>
        </p15:guide>
        <p15:guide id="35" pos="3363">
          <p15:clr>
            <a:srgbClr val="F26B43"/>
          </p15:clr>
        </p15:guide>
        <p15:guide id="36" pos="3143">
          <p15:clr>
            <a:srgbClr val="F26B43"/>
          </p15:clr>
        </p15:guide>
        <p15:guide id="37" pos="2785">
          <p15:clr>
            <a:srgbClr val="F26B43"/>
          </p15:clr>
        </p15:guide>
        <p15:guide id="38" pos="2548">
          <p15:clr>
            <a:srgbClr val="F26B43"/>
          </p15:clr>
        </p15:guide>
        <p15:guide id="39" pos="2207">
          <p15:clr>
            <a:srgbClr val="F26B43"/>
          </p15:clr>
        </p15:guide>
        <p15:guide id="40" pos="1969">
          <p15:clr>
            <a:srgbClr val="F26B43"/>
          </p15:clr>
        </p15:guide>
        <p15:guide id="41" pos="1612">
          <p15:clr>
            <a:srgbClr val="F26B43"/>
          </p15:clr>
        </p15:guide>
        <p15:guide id="42" pos="1391">
          <p15:clr>
            <a:srgbClr val="F26B43"/>
          </p15:clr>
        </p15:guide>
        <p15:guide id="43" pos="1033">
          <p15:clr>
            <a:srgbClr val="F26B43"/>
          </p15:clr>
        </p15:guide>
        <p15:guide id="44" pos="7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eb.stanford.edu/group/csp/cs21/htmlcheatsheet.pdf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2541A-8E16-B148-AC28-E59C46DB9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/>
              <a:t>Academy </a:t>
            </a:r>
            <a:r>
              <a:rPr lang="pt-BR" sz="1800"/>
              <a:t>Academy Digital Experience R&amp;I Lab </a:t>
            </a:r>
            <a:r>
              <a:rPr lang="pt-BR" sz="1800" dirty="0"/>
              <a:t>Informatici</a:t>
            </a:r>
            <a:endParaRPr lang="it-IT" sz="18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56C272-B4C0-80A4-17D7-CFFD4C6C5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30" y="3437189"/>
            <a:ext cx="3640599" cy="936810"/>
          </a:xfrm>
        </p:spPr>
        <p:txBody>
          <a:bodyPr/>
          <a:lstStyle/>
          <a:p>
            <a:r>
              <a:rPr lang="it-IT"/>
              <a:t>11 Novembre - 13 Dicembre 2024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1D084A3-98B6-394B-B890-8ED1B706A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/>
              <a:t>ENGINEERING </a:t>
            </a:r>
            <a:r>
              <a:rPr lang="it-IT" b="0"/>
              <a:t>/ THE DIGITAL TRANSFORMATION COMPANY</a:t>
            </a:r>
          </a:p>
        </p:txBody>
      </p:sp>
    </p:spTree>
    <p:extLst>
      <p:ext uri="{BB962C8B-B14F-4D97-AF65-F5344CB8AC3E}">
        <p14:creationId xmlns:p14="http://schemas.microsoft.com/office/powerpoint/2010/main" val="347086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BFA8-33FB-F862-F7B2-31FBDB2A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E20BF-02CD-806E-28BE-109AA8A60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Tag di apertura dell’intero documento HTML. Racchiude tutti gli altri tag e indica l’inizio della struttura della pagina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4374B3B-B7FA-C927-91F9-BFB5F8C91FC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9FC2722-FC02-902B-D242-A13E9DBFF0F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1C25324B-9535-AA3D-5633-D25D5463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2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ECCF-6057-957B-853A-72F1A59D2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0B2D2-89D4-FF63-31E3-2BE3EE86F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Sezione della pagina che contiene informazioni 'di contesto', non visibili direttamente. Qui si definiscono metadati, il titolo della pagina, collegamenti a fogli di stile CSS, script JavaScript, e altre informazioni utili al browser.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12A3F89-C807-F939-02B9-9BB23F5B881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24F5AB6-59E6-D488-D5E5-B1B3506DC7F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85D20706-69FE-9437-CFC1-F62CB4F3E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38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509F-B454-93EE-03DA-10342849C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B4F0E-A851-6920-F6FC-8D1304B9E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Il tag &lt;title&gt; definisce il titolo della pagina, che apparirà nella scheda del browser e nei risultati di ricerca. Ogni documento HTML dovrebbe avere un titolo descrittivo.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FC2B189-3A37-9939-BE94-F15BCBB60F1F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85A4CB7-F21A-73DB-C532-69E67AF9B4E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8EF1807E-72C9-73A2-2705-33E4BEF4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0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CE712-F033-3DBE-EABB-C2A104D8C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2BEB-A309-6C98-8D00-7AB34F2AE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Chiusura della sezione &lt;head&gt;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68E00B7-E6AD-12CD-1E55-BC076FD731F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614F130-7973-6CD3-DD7D-510EEA87DF8C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90EFCBB3-49FE-4182-A45B-14AC861C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52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AA75-6635-E2D6-29AD-94BDC597A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3C8E-BC96-0038-C881-984C4B2C7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Sezione principale della pagina, dove si inserisce il contenuto visibile agli utenti, come testo, immagini e link.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CB5513F-4606-F14A-412A-0BD3E245FD9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44CC0BA-C780-0B25-7217-F6ACBAF57D5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215F392F-E001-8A3E-2D19-C648C795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EA74-3443-3E17-BD64-54B7C0A91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2957-7B20-6B8B-CEF8-226F15BCA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Tag di intestazione di livello 1, utilizzato per i titoli principali. &lt;h1&gt; è generalmente usato una sola volta per pagina, e rappresenta l’argomento principale o il titolo della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F534E7B-4EBC-A99D-B86A-8BF52D08438C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948381D-AB5D-98AF-3032-E1DF5EAF5B0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8B3ADE9C-22FC-9C46-2569-A47F87A6A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98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20931-1760-FD56-1565-5BD033DD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A8B8-2252-139E-5997-610417D8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Tag di paragrafo. Utilizzato per inserire testo di base. Ogni blocco di testo è racchiuso in un tag &lt;p&gt;, che lo separa visivamente dagli altri elementi.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2CCD83F-EA8C-2639-ADB0-264E7D084ED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C3ECEE1-AE6A-23B1-0A15-28DC986CBE7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A702C305-74A2-E96C-CA10-BCB9429E3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0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81E42-961C-D5B2-D193-765C5550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A10E-3452-A356-A8D4-AB467641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Chiusura del contenuto visibile.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7CE5A77-D7A0-6466-2952-6F9A0C2AE8A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ED268A1-5455-4079-BB1F-CDB9697633FB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55E777CD-5158-6894-E307-FED5F4FF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8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EA90B-965B-54AE-EB64-11EB5860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7093-E6D5-13D3-8CF4-7FADA8F9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  <a:defRPr sz="1400"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Chiusura del documento HTML.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592E4DD-EE63-8B59-24ED-61EFC5641E5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A764F72-46C8-8466-EC5C-B6FFAF0815F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E2EBA2D8-8111-1CFE-7FD3-E681F50C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7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942A5-147C-4E0C-40A4-17A672DE3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C0C44-F7F0-D599-813C-1EC3874D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Cos’è HTTP?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HTTP (Hypertext Transfer Protocol) Il protocollo di trasferimento ipertestuale è un protocollo che permette la comunicazione tra client e server sul web.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Funzionamento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Ogni volta che si visita un sito, il browser invia richieste HTTP per ottenere le risorse (testo, immagini, ecc.) dal server.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F5F24E4-B329-B279-371F-3DBE2A53FAD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A1AD5F6-E042-C6CE-1FD2-85D250406BF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Il protocollo HTTP</a:t>
            </a:r>
          </a:p>
        </p:txBody>
      </p:sp>
      <p:pic>
        <p:nvPicPr>
          <p:cNvPr id="6" name="Immagine 5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308A1233-51ED-E389-1938-5C1E1263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70" y="1794628"/>
            <a:ext cx="3268744" cy="326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4E62-3874-789C-1858-E4CB19B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969C-4C3E-E998-4688-C84BB879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Origine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 è stato creato da Tim Berners-Lee nel 1991 come linguaggio per il Web.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Primi passi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 2.0 (1995) ha reso HTML un linguaggio standardizzato.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Evoluzione continua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 HTML4 (1997) e HTML5 (2014), il linguaggio si è evoluto per supportare multimedialità e applicazioni web moderne.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Obiettivo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Rendere il web accessibile e navigabile attraverso hyperlink e strutture semantiche.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66F09AF-1063-9798-CE28-6AD7B281EF04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E33B975-49A8-3AF1-C079-714C4BF428BA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Storia</a:t>
            </a:r>
          </a:p>
        </p:txBody>
      </p:sp>
      <p:pic>
        <p:nvPicPr>
          <p:cNvPr id="1026" name="Picture 2" descr="History - Free ui icons">
            <a:extLst>
              <a:ext uri="{FF2B5EF4-FFF2-40B4-BE49-F238E27FC236}">
                <a16:creationId xmlns:a16="http://schemas.microsoft.com/office/drawing/2014/main" id="{2AE6BCEB-F8A0-8CC3-A2EF-1B7D42C7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891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91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85990-18BB-5CFE-A760-EF5C116A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4C5A-BA0A-3DA3-AEA2-F1D3321CD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Modello in cui il client (browser) invia richieste al server e riceve risposte.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Ruoli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client richiede dati e il server fornisce le risorse richieste.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Quando si cerca una pagina, il browser (client) invia una richiesta al server, che risponde con i dati della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267696F-AACF-F3C1-B86D-79BA2AF1B6AF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3BC254E-7E44-6BF9-2D14-98A6E0575353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Architettura Client-Server</a:t>
            </a:r>
          </a:p>
        </p:txBody>
      </p:sp>
      <p:pic>
        <p:nvPicPr>
          <p:cNvPr id="7170" name="Picture 2" descr="Client server Vector Icon Design Illustration">
            <a:extLst>
              <a:ext uri="{FF2B5EF4-FFF2-40B4-BE49-F238E27FC236}">
                <a16:creationId xmlns:a16="http://schemas.microsoft.com/office/drawing/2014/main" id="{35DC5E5E-435F-3BD1-672D-E8C1FCCD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87" y="2219507"/>
            <a:ext cx="2486826" cy="25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4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2B62A-0A7F-1E88-0699-5C12AE45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6A84-B50A-5416-F35E-53D3BF550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Una richiesta HTTP viene inviata dal client al server per ottenere risorse.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Tipi di richieste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GET (richiede dati), POST (invia dati), ecc.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di GET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GET /index.html HTTP/1.1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Host: www.google.it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D193901-1B3B-6872-2C1E-6D214CAB4CA8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9CDC00C-3FC9-87B5-008C-06531649028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 una Request</a:t>
            </a:r>
          </a:p>
        </p:txBody>
      </p:sp>
      <p:pic>
        <p:nvPicPr>
          <p:cNvPr id="6" name="Immagine 5" descr="Immagine che contiene schizzo, Carattere, clipart, simbolo&#10;&#10;Descrizione generata automaticamente">
            <a:extLst>
              <a:ext uri="{FF2B5EF4-FFF2-40B4-BE49-F238E27FC236}">
                <a16:creationId xmlns:a16="http://schemas.microsoft.com/office/drawing/2014/main" id="{82C3C026-8FA2-D7A8-CE8B-86F86128C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8" y="2127250"/>
            <a:ext cx="2616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5E00-6EA6-064F-E44F-FCDC14D4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AD92-AF35-02EA-FE58-EEF59D36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La risposta è ciò che il server invia in risposta alla richiesta del client.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Contenuto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Dati richiesti e codice di stato (es. 200 OK per successo, 404 Not Found per risorsa non trovata).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HTTP/1.1 200 OK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Content-Type: text/html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2B0F16B-1B81-080B-ABED-4A58878E5AF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D472F47-9857-E2AF-629F-10833A71D2D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 una Response</a:t>
            </a:r>
          </a:p>
        </p:txBody>
      </p:sp>
      <p:pic>
        <p:nvPicPr>
          <p:cNvPr id="6" name="Immagine 5" descr="Immagine che contiene schizzo, Carattere, clipart, simbolo&#10;&#10;Descrizione generata automaticamente">
            <a:extLst>
              <a:ext uri="{FF2B5EF4-FFF2-40B4-BE49-F238E27FC236}">
                <a16:creationId xmlns:a16="http://schemas.microsoft.com/office/drawing/2014/main" id="{C27B2731-23C1-2E47-A3BC-F33E5592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8" y="2127250"/>
            <a:ext cx="2616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5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8987-0180-E139-1AE5-CE726499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9BDBE-8ACD-8825-9954-38C538BC5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Link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https://code.visualstudio.com/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Perché Visual Studio Code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Interfaccia user-friendly, estensioni per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 e supporto per numerosi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linguaggi di programmazione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HTTP/1.1 200 OK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Content-Type: text/html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F346DAE-C46E-BEC8-566A-0D7360E150F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60948E0-F720-752B-A94F-0DFE324DC68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Download Visual Studio Code</a:t>
            </a:r>
          </a:p>
        </p:txBody>
      </p:sp>
      <p:pic>
        <p:nvPicPr>
          <p:cNvPr id="7" name="Immagine 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D1C6A3B7-8463-AAC8-635E-776C735D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55" y="1666188"/>
            <a:ext cx="4461841" cy="42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5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Principali Tag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&lt;h1&gt;: Titoli principali.</a:t>
            </a:r>
          </a:p>
          <a:p>
            <a:r>
              <a:t>&lt;p&gt;: Paragrafi.</a:t>
            </a:r>
          </a:p>
          <a:p>
            <a:r>
              <a:t>&lt;a&gt;: Collegamenti ipertestuali.</a:t>
            </a:r>
          </a:p>
          <a:p>
            <a:r>
              <a:t>&lt;img&gt;: Immagini.</a:t>
            </a:r>
          </a:p>
          <a:p>
            <a:r>
              <a:t>&lt;div&gt; e &lt;span&gt;: Elementi di contenimento generici.</a:t>
            </a:r>
          </a:p>
          <a:p>
            <a:r>
              <a:t>&lt;ul&gt;, &lt;ol&gt; e &lt;li&gt;: Liste non ordinate e ordinate.</a:t>
            </a:r>
          </a:p>
          <a:p>
            <a:r>
              <a:t>&lt;table&gt;: Tabelle.</a:t>
            </a:r>
          </a:p>
          <a:p>
            <a:r>
              <a:t>&lt;form&gt;: Moduli di input.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5FD98-3C87-4D7A-E57E-892E4F375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269E8-11AE-2766-3FB5-90F995BAB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Utilizzato per i titoli principali di una pagina.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&lt;h1&gt; è il tag di intestazione di livello più alto; gli altri vanno da &lt;h2&gt; a &lt;h6&gt;, con importanza decrescente.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&lt;h1&gt;Titolo principale&lt;/h1&gt;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Ogni pagina dovrebbe avere un solo &lt;h1&gt;, usato per il titolo principale della pagina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C1BCAE4-8EFC-D610-85AC-60A88C6B2B88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0250C7B-A2EB-1CD4-4A03-5FDDDC790C10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&lt;h1&gt;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A9C50985-C814-FEF2-2EFC-44E0F9F5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F3A1-5A3C-917D-4586-1067E8D0D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DAC6-9201-1410-8A94-E58A84C2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Utilizzato per inserire paragrafi di testo.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 paragrafi racchiusi in &lt;p&gt; vengono visualizzati con una spaziatura automatica sopra e sotto.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&lt;p&gt;Questo è un paragrafo di testo.&lt;/p&gt;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Per una struttura chiara, separare ogni blocco di testo in paragrafi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AB7F236-1618-360B-9431-F6D56FA8B14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7FBE53D-36E7-843D-EB97-8667129EA52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&lt;p&gt;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E5F50FB6-1F3F-777A-3A42-2889E3B51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1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F36B-3DF1-28EC-CC6B-00C65B89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1501-2608-E85E-0812-F4F04AC5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Crea un collegamento ipertestuale ad altre pagine o risorse web.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L’attributo href specifica l’URL o l’indirizzo del collegamento.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&lt;a href="https://www.esempio.com"&gt;Visita il sito&lt;/a&gt;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oppure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&lt;a href="#sezione2"&gt;Vai alla Sezione 2&lt;/a&gt;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&lt;h2 id="sezione2"&gt;Sezione 2&lt;/h2&gt;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testo tra &lt;a&gt; e &lt;/a&gt; diventa cliccabile, reindirizzando l’utente all’URL indicato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EA14038-F5CE-0185-5993-7C1DB8A410D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DCD1245-0EDB-0548-8BEA-6BBBFD1F8144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&lt;a&gt;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CB9A2A70-7CE0-4B6C-09CC-3CE8F7A4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796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8CC6A-2E4D-605C-BC3D-9688C25EB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53F15-53BD-9EAC-9398-64D01B587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Utilizzato per visualizzare immagini all’interno di una pagina.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Gli attributi principali sono src per il percorso dell’immagine e alt per il testo alternativo.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&lt;img src="immagine.jpg" alt="Descrizione immagine"&gt;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L’attributo alt descrive l’immagine per chi non può vederla e per migliorare l’accessibilità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DDC6EC3-FA35-492A-4B74-692685B8435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D64E1C71-F2CE-775E-2094-870BB46BF73C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&lt;img&gt;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3AA91979-7C71-59E0-D26C-047D95B7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9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03F91-55EF-63F0-2CF3-810691A3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22D9-CA47-EBD8-FC80-358D7E8A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Contenitore di blocco generico, usato per raggruppare altri elementi.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Consente di creare sezioni logiche di contenuto.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&lt;div&gt;Contenuto in blocco&lt;/div&gt;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Utile per strutturare il layout e applicare stili CSS specifici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828E5F4-DC60-77B6-4705-FCABA40F067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D05BA15-3302-7C73-22E8-B6A2CB340E6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&lt;div&gt;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8D62BEBA-BDD1-9174-FC3D-D5E9324A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8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F4E7-9E05-696F-ACDF-3B5CA574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0D9E-5E4E-47EF-171A-7E517BD0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HTML, o HyperText Markup Language, è un linguaggio di marcatura utilizzato per strutturare e presentare contenuti su una pagina web.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Funzione principale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Fornisce una struttura logica al contenuto della pagina, indicando cosa è un titolo, un paragrafo, un’immagine, ecc.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2B2B732-8463-29C8-0AC5-0304988B576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9292151-2E48-585B-2138-5D9CF781869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B2E624-0830-9423-DE04-2E8C11CA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3" y="1981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5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85D3-AC42-57AE-F7A2-8F55146F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D032-BF26-4CDD-11D6-5E2CA5387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Contenitore inline generico, usato per applicare stili a singole parti di testo o elementi inline.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&lt;span&gt;Testo evidenziato&lt;/span&gt;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Si usa principalmente per applicare stili specifici a parti di testo senza interrompere il flusso del paragrafo.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111051B-BA37-047C-0CF0-6722F3C24776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D08B25A-5E9C-7557-7B48-A1AD98297FE4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&lt;span&gt;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CAC123AA-490A-EC72-920B-BCFF42D5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54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DD5D0-B3FD-4089-41A0-22DDDC899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96F9F-670E-3867-EA84-DE9D0EB2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&lt;ul&gt; crea una lista non ordinata (punti elenco).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&lt;li&gt; definisce ogni elemento della lista.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&lt;li&gt;Elemento 1&lt;/li&gt;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&lt;li&gt;Elemento 2&lt;/li&gt;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&lt;/ul&gt;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Perfetto per elenchi di voci senza un ordine specifico.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7EE1007-7CDB-41E9-BF70-9A45EAEF8AD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E8C60C7-5192-7944-8B7F-CF33B88B2C1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&lt;ul&gt; e &lt;li&gt;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6AFACF04-E4E3-372C-9627-AEFA1860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086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EA6F-5FB2-7D1B-C91A-DDE1CE28D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BD52-C800-1664-5AF2-77BDBBFE5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&lt;ol&gt; crea una lista ordinata (numerata).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&lt;li&gt; definisce ogni elemento della lista.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&lt;ol&gt;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&lt;li&gt;Primo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&lt;li&gt;Secondo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&lt;/ol&gt;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Ideale per elenchi di passaggi o voci in ordine sequenziale.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A71156A-6AA8-5263-2ABF-42788266C74C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DEE612C-CB75-E340-1256-BAE29221622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&lt;ol&gt; e &lt;li&gt;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C900FB77-FA2A-C2A4-0758-95CDBA04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7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24AF5-F7CF-55C0-F605-609FE116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B42B-1289-121E-4E0E-FE339125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Crea una tabella, composta da righe &lt;tr&gt;, intestazioni &lt;th&gt;, e celle &lt;td&gt;.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&lt;table&gt;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&lt;th&gt;Intestazione 1&lt;/th&gt;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&lt;th&gt;Intestazione 2&lt;/th&gt;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&lt;td&gt;Dato 1&lt;/td&gt;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&lt;td&gt;Dato 2&lt;/td&gt;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&lt;/table&gt;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Utile per presentare dati in forma tabellare.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Assicurarsi che la tabella sia chiara e accessibile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2DA815E-AF9C-0F62-1295-5B4A1CC92ED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27AF0D2-FEBF-6414-7DDF-D359E81BEB81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&lt;table&gt;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64759023-74B9-62EC-49F8-DF62A86A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54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17A1-DAAA-F5C2-6E2B-53E3ABEF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82462-1EA2-A212-2D33-E67E52618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tabella accessibile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&lt;table&gt;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&lt;th id="nome"&gt;Nome&lt;/th&gt;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&lt;th id="eta"&gt;Età&lt;/th&gt;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&lt;td headers="nome"&gt;Mario&lt;/td&gt;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&lt;td headers="eta"&gt;30&lt;/td&gt;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&lt;/tr&gt;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&lt;/table&gt;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Questo permette ai lettori di schermo di comprendere la relazione tra celle di dati e intestazioni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0687406-500B-BDAC-A72F-2E643037EAB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9F55EF9-8324-A1F2-7DCC-3333D383364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&lt;table&gt;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76B07C42-F14D-1926-A4B6-9BE66322B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644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2AAA-9B58-0FA0-42FE-E15A5464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8F1F2-5306-498A-24DF-9F9BF179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Usato per creare moduli di input.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Gli elementi al suo interno includono campi di testo, caselle di controllo e pulsanti.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&lt;form action="/submit" method="post"&gt;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&lt;input type="text" name="nome" placeholder="Inserisci il nome"&gt;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&lt;button type="submit"&gt;Invia&lt;/button&gt;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&lt;/form&gt;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Assicurarsi che l’attributo action indichi la destinazione corretta per l’invio dei dati del modulo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2FCCFE3-B269-9842-C452-142F98B65A2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5B5D9AE-A496-9F3D-0473-A92C46B7946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&lt;form&gt;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A8243AA4-CC85-67AC-1BE9-5863586F4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29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91D8-C403-554F-9E7F-3DB2F572B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97468-C421-CAC3-0D68-BAC7D390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600200"/>
            <a:ext cx="630182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form accessibile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&lt;form action="/login" method="post"&gt;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&lt;label for="username"&gt;Nome utente:&lt;/label&gt;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&lt;input type="text" id="username" name="username" required placeholder="Inserisci il nome utente"&gt;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       &lt;br&gt;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&lt;label for="password"&gt;Password:&lt;/label&gt;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&lt;input type="password" id="password" name="password" required placeholder="Inserisci la password"&gt;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&lt;br&gt;       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&lt;!-- Pulsante di invio per il form --&gt;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&lt;button type="submit"&gt;Accedi&lt;/button&gt;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&lt;/form&gt;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32888B9-C193-7FBD-9860-8EE5AD02EAC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0172045-841D-6C72-126B-ECA19177DF2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&lt;form&gt;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9C67F36E-9526-16CB-1F62-2A67D7E5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13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97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E36B0-4E1B-D787-4F57-F74AFCA5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C23AF-ADE4-2B9D-E0C8-71536BB4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tag &lt;section&gt; viene usato per definire una sezione di contenuto logicamente collegato all’interno della pagina. Aiuta a strutturare il contenuto in blocchi semantici.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Aiuta a strutturare il contenuto in blocchi semantici.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&lt;section&gt;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&lt;h2&gt;Introduzione&lt;/h2&gt;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&lt;p&gt;Questa è una sezione introduttiva.&lt;/p&gt;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&lt;/section&gt;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&lt;section&gt;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&lt;h2&gt;Dettagli&lt;/h2&gt;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&lt;p&gt;Questa è una sezione con informazioni dettagliate.&lt;/p&gt;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&lt;/section&gt;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È importante che ogni &lt;section&gt; abbia un titolo &lt;h2&gt; o di livello appropriato per facilitare la comprensione del contenuto.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DAA0FDD-B6EE-7F7F-51CF-BEC11562946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A546D27-75BD-C8E0-F41D-EA9706E9779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&lt;section&gt;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1FE7D33E-E7CE-4B32-B354-9DA2351B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8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4F4E-408A-AA53-6993-205EB94A0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52AA7-D068-2C63-323D-BF86F1ED4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90665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rappresenta una sezione di intestazione, generalmente usata per contenere titoli, loghi, o strumenti di navigazione di una pagina o sezione.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&lt;header&gt;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&lt;h1&gt;Benvenuti al nostro sito!&lt;/h1&gt;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&lt;nav&gt;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    &lt;li&gt;&lt;a href="#home"&gt;Home&lt;/a&gt;&lt;/li&gt;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    &lt;li&gt;&lt;a href="#about"&gt;Chi Siamo&lt;/a&gt;&lt;/li&gt;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    &lt;li&gt;&lt;a href="#contact"&gt;Contatti&lt;/a&gt;&lt;/li&gt;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&lt;/ul&gt;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&lt;/nav&gt;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&lt;/header&gt;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è un tag semantico che aiuta i motori di ricerca a identificare la sezione di intestazione della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3504274-BB68-0D1A-AB3A-89136943818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E45A247-6084-1551-33A2-6C8050DBB61A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header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C955C595-5DC3-303F-2B1D-C736F224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94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C60E2-54D6-2E14-B2E0-041979F8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82E15-3E21-5481-500A-50B0ECD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821053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rappresenta il piè di pagina di una pagina o sezione, contenente informazioni di contatto, diritti d’autore, link utili e altre informazioni secondarie.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&lt;footer&gt;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&lt;p&gt;&amp;copy; 2024 La Mia Azienda&lt;/p&gt;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&lt;p&gt;&lt;a href="#privacy"&gt;Privacy Policy&lt;/a&gt; | &lt;a href="#terms"&gt;Termini di Servizio&lt;/a&gt;&lt;/p&gt;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&lt;/footer&gt;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aiuta a definire la fine logica della pagina o di una sezione, migliorando l’accessibilità e la comprensione della struttura della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73AA8E2-3342-DB96-F2B2-D6456D65DD65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D964B58-DC19-896D-4B9F-895EFBC9011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footer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92991E4F-7F93-D031-0482-04A748EA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C8D0-7DBD-108E-1985-CFD8B9B6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410F-1178-F23C-A1C0-50BD7E89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Non è un linguaggio di programmazione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 non esegue calcoli o logica. Serve solo per definire la struttura e l’aspetto di una pagina web.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Differenza con CSS e JavaScript</a:t>
            </a:r>
          </a:p>
          <a:p>
            <a:r>
              <a:rPr lang="it-IT" sz="1300">
                <a:latin typeface="Century Gothic" pitchFamily="34" charset="0"/>
                <a:ea typeface="+mj-ea"/>
                <a:cs typeface="Arial"/>
              </a:rPr>
              <a:t>CSS: per lo stile e l’aspetto visivo.</a:t>
            </a:r>
          </a:p>
          <a:p>
            <a:r>
              <a:rPr lang="it-IT" sz="1300">
                <a:latin typeface="Century Gothic" pitchFamily="34" charset="0"/>
                <a:ea typeface="+mj-ea"/>
                <a:cs typeface="Arial"/>
              </a:rPr>
              <a:t>JavaScript: per l’interattività e la logica.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Limitazioni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HTML da solo non può creare pagine interattive o dinamiche.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21F6EB1-3FA1-72DA-17EC-64BF4EC51A8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71A231A-63E0-C126-C8D0-01417F138D17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Cosa NON è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13997C5-BBF9-EADB-7D16-BBE22EFD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3" y="1981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6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336F0-A472-22CF-8275-C5CFBDD2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6425-84CB-BBD4-6666-3BF78C887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821053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viene utilizzato per definire una sezione di navigazione contenente link che permettono all’utente di navigare tra le varie pagine o sezioni di un sito</a:t>
            </a: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&lt;nav&gt;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&lt;li&gt;&lt;a href="#home"&gt;Home&lt;/a&gt;&lt;/li&gt;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&lt;li&gt;&lt;a href="#about"&gt;Chi Siamo&lt;/a&gt;&lt;/li&gt;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&lt;li&gt;&lt;a href="#services"&gt;Servizi&lt;/a&gt;&lt;/li&gt;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    &lt;li&gt;&lt;a href="#contact"&gt;Contatti&lt;/a&gt;&lt;/li&gt;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   &lt;/ul&gt;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&lt;/nav&gt;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aiuta a definire la fine logica della pagina o di una sezione, migliorando l’accessibilità e la comprensione della struttura della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44F6F0F-F7B0-4BE2-ABA4-DD5D89F2A45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02D20F9-C922-E921-2DBB-D5670E34D184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Principali Tag: &lt;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nav</a:t>
            </a: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&gt;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925B5154-5AA8-1700-A7FC-06543374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111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021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64F88-4D57-80F8-E5B2-A180D7A6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0E08B-ED99-9282-B35C-965F7C756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600200"/>
            <a:ext cx="630182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  <a:hlinkClick r:id="rId2"/>
              </a:rPr>
              <a:t>https://web.stanford.edu/group/csp/cs21/htmlcheatsheet.pdf</a:t>
            </a: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 u="sng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C5A5DF6-8E4A-BE26-8D94-EF2E55E04F7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C263E87-1523-416C-8D58-B3F5D529388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Link utili</a:t>
            </a:r>
          </a:p>
        </p:txBody>
      </p:sp>
      <p:pic>
        <p:nvPicPr>
          <p:cNvPr id="13314" name="Picture 2" descr="Html - Free files and folders icons">
            <a:extLst>
              <a:ext uri="{FF2B5EF4-FFF2-40B4-BE49-F238E27FC236}">
                <a16:creationId xmlns:a16="http://schemas.microsoft.com/office/drawing/2014/main" id="{9144E3D8-536F-32FA-D130-6EB24E1A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713" y="2304199"/>
            <a:ext cx="2249602" cy="224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22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D086-208E-6B71-C495-C38907A7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9C8-6ABB-AFAF-D109-9AA6A7B5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HTML4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Introduzione di tabelle e supporto per layout.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HTML5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Aggiunge nuovi elementi semantici (&lt;header&gt;, &lt;footer&gt;, &lt;article&gt;, &lt;section&gt;), supporto video e audio, e API avanzate (come geolocalizzazione).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Scopo di HTML5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Ottimizzare la compatibilità con dispositivi mobili e migliorare l’accessibilità e l’esperienza dell’utente.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719C8F-C414-5681-337E-B5609B03441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5DECBAF-90CE-14ED-D810-4EE3A482652E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Evoluzione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7C15DF-8F80-4BB1-F674-588AF5A0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188" y="2112579"/>
            <a:ext cx="3591997" cy="20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BCFEE-CAEF-B2D3-2921-5CB039D5F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004A1-DD4D-52A6-BCDA-07DAD893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Un tag HTML è utilizzato per indicare la funzione o il ruolo di un contenuto all’interno della pagina web, strutturandolo in modo semantico e visibile per i browser.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&lt;nomeTag attributo="valore"&gt;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Struttura di base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Parentesi Angolari: &lt; &gt; delimitano l’inizio e la fine del tag.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Nome del Tag: nomeTag specifica il tipo di elemento (ad esempio, p per paragrafi, h1 per titoli).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Attributo: attributo è un parametro opzionale che aggiunge informazioni o definisce caratteristiche specifiche.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Valore dell’Attributo: "valore" definisce il valore dell’attributo (ad esempio, href="https://esempio.com" per un link).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50162B-736B-5EFA-7C25-5BA006A8B7B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AD86ED3-65A1-3BA1-E490-B1534C6DDC17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Struttura di un Tag</a:t>
            </a: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0B5917EE-3A59-B5EA-124D-11F2E38C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CB7E4-FD1E-0221-2FF3-CDEB145C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BE56-6145-4A23-13F3-EBB80FB7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Contenuto del Tag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Posizionato tra il tag di apertura e il tag di chiusura.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Può essere del testo, immagini, altri tag HTML, o persino attributi di stile.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Tag di chiusura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&lt;/nomeTag&gt;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Struttura di base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Si presenta con la barra (/) prima del nome del tag.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Indica la fine dell’elemento HTML.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981C5B9-6A31-45B8-668F-63F1AA195E8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3CD7B0A-7DAF-2700-5049-7FBB70B5D83B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Struttura di un Tag</a:t>
            </a: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70846DFF-2E5F-79FC-C3BA-881D9F09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49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118D-A9A3-B44D-6AC4-C3B9424A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E6879-9032-E699-3A34-D96A859B1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82A6776-8686-B0E0-4920-BE58A2EA5BA8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3AF072D-DD4E-46B9-9B76-9C648BF7B50E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024A959F-F3E2-B0AB-BD10-3038567C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2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CFB97-A2AF-33DD-29B0-6866398DF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F861-714A-2899-02E3-0314081F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&lt;title&gt;Pagina di esempio&lt;/title&gt;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&lt;h1&gt;Benvenuti nella mia pagina!&lt;/h1&gt;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  &lt;p&gt;Questa è una semplice pagina HTML.&lt;/p&gt;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solidFill>
                  <a:schemeClr val="bg1">
                    <a:lumMod val="85000"/>
                  </a:schemeClr>
                </a:solidFill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b="1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Questo tag speciale definisce il tipo di documento, dichiarando che la pagina utilizza HTML5. È obbligatorio per assicurarsi che i browser interpretino correttamente il contenuto secondo lo standard HTML5.</a:t>
            </a:r>
          </a:p>
          <a:p>
            <a:pPr marL="0" indent="0">
              <a:buNone/>
            </a:pPr>
            <a:endParaRPr lang="it-IT" sz="1300">
              <a:solidFill>
                <a:schemeClr val="bg1">
                  <a:lumMod val="85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95C9514-4963-5AEE-7345-5D76D023D2A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HTML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3DF0F10-7E93-4661-29AC-F202ABE6369B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Esempio</a:t>
            </a:r>
          </a:p>
        </p:txBody>
      </p:sp>
      <p:pic>
        <p:nvPicPr>
          <p:cNvPr id="512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581C3B1C-EEF5-9478-B68F-91FA98A2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564995"/>
      </p:ext>
    </p:extLst>
  </p:cSld>
  <p:clrMapOvr>
    <a:masterClrMapping/>
  </p:clrMapOvr>
</p:sld>
</file>

<file path=ppt/theme/theme1.xml><?xml version="1.0" encoding="utf-8"?>
<a:theme xmlns:a="http://schemas.openxmlformats.org/drawingml/2006/main" name="Eng / Corporate / Covers">
  <a:themeElements>
    <a:clrScheme name="Corporate">
      <a:dk1>
        <a:srgbClr val="000000"/>
      </a:dk1>
      <a:lt1>
        <a:srgbClr val="FFFFFF"/>
      </a:lt1>
      <a:dk2>
        <a:srgbClr val="002F53"/>
      </a:dk2>
      <a:lt2>
        <a:srgbClr val="E3E9ED"/>
      </a:lt2>
      <a:accent1>
        <a:srgbClr val="8C1E74"/>
      </a:accent1>
      <a:accent2>
        <a:srgbClr val="2469B1"/>
      </a:accent2>
      <a:accent3>
        <a:srgbClr val="002F53"/>
      </a:accent3>
      <a:accent4>
        <a:srgbClr val="DE9800"/>
      </a:accent4>
      <a:accent5>
        <a:srgbClr val="CE4D00"/>
      </a:accent5>
      <a:accent6>
        <a:srgbClr val="8495A8"/>
      </a:accent6>
      <a:hlink>
        <a:srgbClr val="1CB9E0"/>
      </a:hlink>
      <a:folHlink>
        <a:srgbClr val="1CB9E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9" id="{62D04F5F-06DA-8645-A9B0-A718533F873B}" vid="{99E6B502-E776-3A48-B733-5AF84BE10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3124</Words>
  <Application>Microsoft Office PowerPoint</Application>
  <PresentationFormat>Presentazione su schermo (4:3)</PresentationFormat>
  <Paragraphs>532</Paragraphs>
  <Slides>41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9" baseType="lpstr">
      <vt:lpstr>.Lucida Grande UI Regular</vt:lpstr>
      <vt:lpstr>Arial</vt:lpstr>
      <vt:lpstr>Century Gothic</vt:lpstr>
      <vt:lpstr>Font di sistema regolare</vt:lpstr>
      <vt:lpstr>Segoe UI</vt:lpstr>
      <vt:lpstr>Symbol</vt:lpstr>
      <vt:lpstr>Wingdings</vt:lpstr>
      <vt:lpstr>Eng / Corporate / Covers</vt:lpstr>
      <vt:lpstr>Academy Academy Digital Experience R&amp;I Lab Informatici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Principali Tag HTML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Silvia Montagna</dc:creator>
  <cp:keywords/>
  <dc:description>generated using python-pptx</dc:description>
  <cp:lastModifiedBy>Silvia Montagna</cp:lastModifiedBy>
  <cp:revision>8</cp:revision>
  <dcterms:created xsi:type="dcterms:W3CDTF">2013-01-27T09:14:16Z</dcterms:created>
  <dcterms:modified xsi:type="dcterms:W3CDTF">2024-11-19T10:53:15Z</dcterms:modified>
  <cp:category/>
</cp:coreProperties>
</file>